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9" r:id="rId2"/>
    <p:sldId id="336" r:id="rId3"/>
    <p:sldId id="341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5" r:id="rId12"/>
    <p:sldId id="331" r:id="rId13"/>
    <p:sldId id="367" r:id="rId14"/>
    <p:sldId id="345" r:id="rId15"/>
    <p:sldId id="356" r:id="rId16"/>
    <p:sldId id="369" r:id="rId17"/>
    <p:sldId id="357" r:id="rId18"/>
    <p:sldId id="343" r:id="rId19"/>
    <p:sldId id="358" r:id="rId20"/>
    <p:sldId id="361" r:id="rId21"/>
    <p:sldId id="365" r:id="rId22"/>
    <p:sldId id="364" r:id="rId23"/>
    <p:sldId id="359" r:id="rId24"/>
    <p:sldId id="363" r:id="rId25"/>
    <p:sldId id="362" r:id="rId26"/>
    <p:sldId id="368" r:id="rId27"/>
  </p:sldIdLst>
  <p:sldSz cx="9144000" cy="6858000" type="screen4x3"/>
  <p:notesSz cx="6858000" cy="9144000"/>
  <p:defaultTextStyle>
    <a:lvl1pPr marL="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rtl="0" latinLnBrk="0">
      <a:defRPr lang="he-IL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מחבר" initials="א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4" autoAdjust="0"/>
  </p:normalViewPr>
  <p:slideViewPr>
    <p:cSldViewPr>
      <p:cViewPr varScale="1">
        <p:scale>
          <a:sx n="69" d="100"/>
          <a:sy n="69" d="100"/>
        </p:scale>
        <p:origin x="5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1"/>
          <a:lstStyle>
            <a:lvl1pPr algn="r" latinLnBrk="0">
              <a:defRPr lang="he-IL" sz="1200"/>
            </a:lvl1pPr>
            <a:extLst/>
          </a:lstStyle>
          <a:p>
            <a:pPr algn="r" rtl="1"/>
            <a:endParaRPr lang="he-IL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1"/>
          <a:lstStyle>
            <a:lvl1pPr algn="r" latinLnBrk="0">
              <a:defRPr lang="he-IL" sz="1200"/>
            </a:lvl1pPr>
            <a:extLst/>
          </a:lstStyle>
          <a:p>
            <a:fld id="{68F88C59-319B-4332-9A1D-2A62CFCB00D8}" type="datetimeFigureOut">
              <a:rPr lang="he-IL" smtClean="0"/>
              <a:pPr/>
              <a:t>י"ד/שבט/תשע"ח</a:t>
            </a:fld>
            <a:endParaRPr lang="he-IL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1" anchor="b"/>
          <a:lstStyle>
            <a:lvl1pPr algn="r" latinLnBrk="0">
              <a:defRPr lang="he-IL" sz="1200"/>
            </a:lvl1pPr>
            <a:extLst/>
          </a:lstStyle>
          <a:p>
            <a:pPr algn="r" rtl="1"/>
            <a:endParaRPr lang="he-IL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1" anchor="b"/>
          <a:lstStyle>
            <a:lvl1pPr algn="r" latinLnBrk="0">
              <a:defRPr lang="he-IL" sz="1200"/>
            </a:lvl1pPr>
            <a:extLst/>
          </a:lstStyle>
          <a:p>
            <a:fld id="{B16A41B8-7DC3-4DB6-84E4-E105629EAA3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8762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1"/>
          <a:lstStyle>
            <a:lvl1pPr algn="r" latinLnBrk="0">
              <a:defRPr lang="he-IL" sz="1200"/>
            </a:lvl1pPr>
            <a:extLst/>
          </a:lstStyle>
          <a:p>
            <a:pPr algn="r" rtl="1"/>
            <a:endParaRPr lang="he-IL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1"/>
          <a:lstStyle>
            <a:lvl1pPr algn="r" latinLnBrk="0">
              <a:defRPr lang="he-IL" sz="1200"/>
            </a:lvl1pPr>
            <a:extLst/>
          </a:lstStyle>
          <a:p>
            <a:fld id="{968B300D-05F0-4B43-940D-46DED5A791AD}" type="datetimeFigureOut">
              <a:rPr lang="he-IL"/>
              <a:pPr/>
              <a:t>י"ד/שבט/תשע"ח</a:t>
            </a:fld>
            <a:endParaRPr lang="he-IL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1" anchor="ctr"/>
          <a:lstStyle/>
          <a:p>
            <a:pPr algn="r" rtl="1"/>
            <a:endParaRPr lang="he-IL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1">
            <a:normAutofit/>
          </a:bodyPr>
          <a:lstStyle/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1" anchor="b"/>
          <a:lstStyle>
            <a:lvl1pPr algn="r" latinLnBrk="0">
              <a:defRPr lang="he-IL" sz="1200"/>
            </a:lvl1pPr>
            <a:extLst/>
          </a:lstStyle>
          <a:p>
            <a:pPr algn="r" rtl="1"/>
            <a:endParaRPr lang="he-IL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1" anchor="b"/>
          <a:lstStyle>
            <a:lvl1pPr algn="r" latinLnBrk="0">
              <a:defRPr lang="he-IL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55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rtl="0" latinLnBrk="0">
      <a:defRPr lang="he-IL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</a:t>
            </a:fld>
            <a:endParaRPr lang="he-I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7277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887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12</a:t>
            </a:fld>
            <a:endParaRPr lang="he-I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1550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14</a:t>
            </a:fld>
            <a:endParaRPr lang="he-I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106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8016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816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18</a:t>
            </a:fld>
            <a:endParaRPr lang="he-I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30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</a:t>
            </a:fld>
            <a:endParaRPr lang="he-I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8389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7196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0420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6651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8501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1942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346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3</a:t>
            </a:fld>
            <a:endParaRPr lang="he-I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6263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254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931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7459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941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17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טיפת אלב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he-IL"/>
            </a:lvl1pPr>
            <a:extLst/>
          </a:lstStyle>
          <a:p>
            <a:pPr algn="r" rtl="1"/>
            <a:r>
              <a:rPr kumimoji="0" lang="he-IL"/>
              <a:t>לחץ כדי להוסיף כותרת אלבום תמונות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/>
            </a:pPr>
            <a:endParaRPr kumimoji="0" lang="he-IL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תאריך ופרטים נוספים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kumimoji="0" lang="he-IL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כלפי מעלה: לרוחב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כלפי מעלה: מעור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כלפי מעלה: לאורך עם כיתוב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he-IL" sz="16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he-IL" sz="16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he-IL" sz="16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כלפי מעלה: לרוחב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r" eaLnBrk="1" latinLnBrk="0" hangingPunct="1">
              <a:buFontTx/>
              <a:buNone/>
              <a:defRPr kumimoji="0" lang="he-IL" sz="16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r" eaLnBrk="1" latinLnBrk="0" hangingPunct="1">
              <a:buFontTx/>
              <a:buNone/>
              <a:defRPr kumimoji="0" lang="he-IL" sz="16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r" eaLnBrk="1" latinLnBrk="0" hangingPunct="1">
              <a:buFontTx/>
              <a:buNone/>
              <a:defRPr kumimoji="0" lang="he-IL" sz="16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r" eaLnBrk="1" latinLnBrk="0" hangingPunct="1">
              <a:buFontTx/>
              <a:buNone/>
              <a:defRPr kumimoji="0" lang="he-IL" sz="16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כלפי מעלה: לאורך עם כיתוב גד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he-IL" sz="2400" baseline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כלפי מעלה: 1 לאורך עם 3 לרוח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כלפי מעלה: 3 לרוחב עם 2 לאור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כלפי מעלה: 3 לאורך עם 2 לרוח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ריבוע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he-IL" sz="1800" i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כלפי מעלה: ריבוע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he-IL" sz="1800" i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he-IL" sz="1800" i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לרוחב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נורמ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he-IL" sz="1800" i="0"/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 rtl="1" eaLnBrk="1" latinLnBrk="0" hangingPunct="1"/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algn="r" rtl="1" eaLnBrk="1" latinLnBrk="0" hangingPunct="1"/>
            <a:r>
              <a:rPr lang="he-IL" smtClean="0"/>
              <a:t>רמה שנייה</a:t>
            </a:r>
          </a:p>
          <a:p>
            <a:pPr lvl="2" algn="r" rtl="1" eaLnBrk="1" latinLnBrk="0" hangingPunct="1"/>
            <a:r>
              <a:rPr lang="he-IL" smtClean="0"/>
              <a:t>רמה שלישית</a:t>
            </a:r>
          </a:p>
          <a:p>
            <a:pPr lvl="3" algn="r" rtl="1" eaLnBrk="1" latinLnBrk="0" hangingPunct="1"/>
            <a:r>
              <a:rPr lang="he-IL" smtClean="0"/>
              <a:t>רמה רביעית</a:t>
            </a:r>
          </a:p>
          <a:p>
            <a:pPr lvl="4" algn="r" rtl="1" eaLnBrk="1" latinLnBrk="0" hangingPunct="1"/>
            <a:r>
              <a:rPr lang="he-IL" smtClean="0"/>
              <a:t>רמה חמישית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he-IL"/>
              <a:pPr/>
              <a:t>י"ד/שבט/תשע"ח</a:t>
            </a:fld>
            <a:endParaRPr kumimoji="0" lang="he-IL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/>
              <a:pPr/>
              <a:t>‹#›</a:t>
            </a:fld>
            <a:endParaRPr kumimoji="0" lang="he-I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לאורך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לרוחב (מסך מלא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>
              <a:buFontTx/>
              <a:buNone/>
            </a:pPr>
            <a:r>
              <a:rPr kumimoji="0" lang="he-IL" i="0"/>
              <a:t>לחץ על הסמל</a:t>
            </a:r>
            <a:r>
              <a:rPr kumimoji="0" lang="he-IL" i="0" baseline="0"/>
              <a:t> כדי להוסיף </a:t>
            </a:r>
            <a:r>
              <a:rPr kumimoji="0" lang="he-IL" i="0"/>
              <a:t>תמונה בגודל דף מלא</a:t>
            </a:r>
            <a:endParaRPr kumimoji="0" lang="he-IL" i="0" baseline="0"/>
          </a:p>
          <a:p>
            <a:pPr marL="0" marR="0" indent="0" algn="ctr" rtl="1">
              <a:buFontTx/>
              <a:buNone/>
            </a:pPr>
            <a:endParaRPr kumimoji="0" lang="he-IL" i="0"/>
          </a:p>
          <a:p>
            <a:pPr algn="ctr" rtl="1">
              <a:buFontTx/>
              <a:buNone/>
            </a:pPr>
            <a:endParaRPr kumimoji="0" lang="he-IL" i="0"/>
          </a:p>
          <a:p>
            <a:pPr algn="ctr" rtl="1">
              <a:buFontTx/>
              <a:buNone/>
            </a:pPr>
            <a:endParaRPr kumimoji="0" lang="he-IL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מקטע באלב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algn="r" eaLnBrk="1" latinLnBrk="0" hangingPunct="1">
              <a:defRPr kumimoji="0" lang="he-IL" baseline="0"/>
            </a:lvl1pPr>
            <a:extLst/>
          </a:lstStyle>
          <a:p>
            <a:pPr algn="r" rtl="1"/>
            <a:r>
              <a:rPr kumimoji="0" lang="he-IL"/>
              <a:t>לחץ כדי להוסיף כותרת מקטע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algn="r" eaLnBrk="1" latinLnBrk="0" hangingPunct="1">
              <a:buFontTx/>
              <a:buNone/>
              <a:defRPr kumimoji="0" lang="he-IL" sz="1800"/>
            </a:lvl1pPr>
            <a:extLst/>
          </a:lstStyle>
          <a:p>
            <a:pPr lvl="0" algn="r" rtl="1"/>
            <a:r>
              <a:rPr kumimoji="0" lang="he-IL"/>
              <a:t>לחץ כדי להוסיף כותרת משנה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כלפי מעלה: לאורך עם כיתוב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כלפי מעלה: לרוחב עם כיתוב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כלפי מעלה: מעורב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כלפי מעלה: לאורך עם כיתוב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r" rtl="0" eaLnBrk="1" latinLnBrk="0" hangingPunct="1">
              <a:spcBef>
                <a:spcPct val="20000"/>
              </a:spcBef>
              <a:buFontTx/>
              <a:buNone/>
              <a:defRPr kumimoji="0" lang="he-IL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1" eaLnBrk="1" latinLnBrk="0" hangingPunct="1"/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he-IL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algn="r" rtl="1"/>
            <a:r>
              <a:rPr kumimoji="0" lang="he-IL"/>
              <a:t>לחץ כדי להוסיף כיתוב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r" rtl="1"/>
            <a:endParaRPr kumimoji="0" lang="he-IL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he-IL" smtClean="0"/>
              <a:t>לחץ כדי לערוך סגנון כותרת של תבנית בסיס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lang="he-IL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he-IL" sz="1200">
                <a:solidFill>
                  <a:schemeClr val="tx2"/>
                </a:solidFill>
              </a:rPr>
              <a:pPr/>
              <a:t>י"ד/שבט/תשע"ח</a:t>
            </a:fld>
            <a:endParaRPr kumimoji="0" lang="he-IL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lang="he-IL" sz="1200">
                <a:solidFill>
                  <a:schemeClr val="tx2"/>
                </a:solidFill>
              </a:defRPr>
            </a:lvl1pPr>
            <a:extLst/>
          </a:lstStyle>
          <a:p>
            <a:pPr algn="ctr" rtl="1"/>
            <a:endParaRPr kumimoji="0" lang="he-IL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he-IL" sz="1200">
                <a:solidFill>
                  <a:schemeClr val="tx2"/>
                </a:solidFill>
              </a:defRPr>
            </a:lvl1pPr>
            <a:extLst/>
          </a:lstStyle>
          <a:p>
            <a:pPr algn="r" rtl="1"/>
            <a:fld id="{F99EC173-99AE-4773-AB25-02E469A13EAE}" type="slidenum">
              <a:rPr kumimoji="0" lang="he-IL" sz="1200">
                <a:solidFill>
                  <a:schemeClr val="tx2"/>
                </a:solidFill>
              </a:rPr>
              <a:pPr algn="r" rtl="1"/>
              <a:t>‹#›</a:t>
            </a:fld>
            <a:endParaRPr kumimoji="0" lang="he-IL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r" rtl="0" eaLnBrk="1" latinLnBrk="0" hangingPunct="1">
        <a:spcBef>
          <a:spcPct val="0"/>
        </a:spcBef>
        <a:buNone/>
        <a:defRPr kumimoji="0" lang="he-IL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r" eaLnBrk="1" latinLnBrk="0" hangingPunct="1">
        <a:defRPr kumimoji="0" lang="he-IL">
          <a:solidFill>
            <a:schemeClr val="tx2"/>
          </a:solidFill>
        </a:defRPr>
      </a:lvl2pPr>
      <a:lvl3pPr algn="r" eaLnBrk="1" latinLnBrk="0" hangingPunct="1">
        <a:defRPr kumimoji="0" lang="he-IL">
          <a:solidFill>
            <a:schemeClr val="tx2"/>
          </a:solidFill>
        </a:defRPr>
      </a:lvl3pPr>
      <a:lvl4pPr algn="r" eaLnBrk="1" latinLnBrk="0" hangingPunct="1">
        <a:defRPr kumimoji="0" lang="he-IL">
          <a:solidFill>
            <a:schemeClr val="tx2"/>
          </a:solidFill>
        </a:defRPr>
      </a:lvl4pPr>
      <a:lvl5pPr algn="r" eaLnBrk="1" latinLnBrk="0" hangingPunct="1">
        <a:defRPr kumimoji="0" lang="he-IL">
          <a:solidFill>
            <a:schemeClr val="tx2"/>
          </a:solidFill>
        </a:defRPr>
      </a:lvl5pPr>
      <a:lvl6pPr algn="r" eaLnBrk="1" latinLnBrk="0" hangingPunct="1">
        <a:defRPr kumimoji="0" lang="he-IL">
          <a:solidFill>
            <a:schemeClr val="tx2"/>
          </a:solidFill>
        </a:defRPr>
      </a:lvl6pPr>
      <a:lvl7pPr algn="r" eaLnBrk="1" latinLnBrk="0" hangingPunct="1">
        <a:defRPr kumimoji="0" lang="he-IL">
          <a:solidFill>
            <a:schemeClr val="tx2"/>
          </a:solidFill>
        </a:defRPr>
      </a:lvl7pPr>
      <a:lvl8pPr algn="r" eaLnBrk="1" latinLnBrk="0" hangingPunct="1">
        <a:defRPr kumimoji="0" lang="he-IL">
          <a:solidFill>
            <a:schemeClr val="tx2"/>
          </a:solidFill>
        </a:defRPr>
      </a:lvl8pPr>
      <a:lvl9pPr algn="r" eaLnBrk="1" latinLnBrk="0" hangingPunct="1">
        <a:defRPr kumimoji="0" lang="he-IL">
          <a:solidFill>
            <a:schemeClr val="tx2"/>
          </a:solidFill>
        </a:defRPr>
      </a:lvl9pPr>
      <a:extLst/>
    </p:titleStyle>
    <p:bodyStyle>
      <a:lvl1pPr marL="342900" indent="-342900" algn="r" rtl="0" eaLnBrk="1" latinLnBrk="0" hangingPunct="1">
        <a:spcBef>
          <a:spcPct val="20000"/>
        </a:spcBef>
        <a:buChar char="•"/>
        <a:defRPr kumimoji="0" lang="he-IL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0" eaLnBrk="1" latinLnBrk="0" hangingPunct="1">
        <a:spcBef>
          <a:spcPct val="20000"/>
        </a:spcBef>
        <a:buChar char="–"/>
        <a:defRPr kumimoji="0" lang="he-IL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0" eaLnBrk="1" latinLnBrk="0" hangingPunct="1">
        <a:spcBef>
          <a:spcPct val="20000"/>
        </a:spcBef>
        <a:buChar char="•"/>
        <a:defRPr kumimoji="0" lang="he-IL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0" eaLnBrk="1" latinLnBrk="0" hangingPunct="1">
        <a:spcBef>
          <a:spcPct val="20000"/>
        </a:spcBef>
        <a:buChar char="–"/>
        <a:defRPr kumimoji="0" lang="he-IL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0" eaLnBrk="1" latinLnBrk="0" hangingPunct="1">
        <a:spcBef>
          <a:spcPct val="20000"/>
        </a:spcBef>
        <a:buChar char="»"/>
        <a:defRPr kumimoji="0" lang="he-IL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rtl="0" eaLnBrk="1" latinLnBrk="0" hangingPunct="1">
        <a:spcBef>
          <a:spcPct val="20000"/>
        </a:spcBef>
        <a:buChar char="•"/>
        <a:defRPr kumimoji="0" lang="he-IL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rtl="0" eaLnBrk="1" latinLnBrk="0" hangingPunct="1">
        <a:spcBef>
          <a:spcPct val="20000"/>
        </a:spcBef>
        <a:buChar char="•"/>
        <a:defRPr kumimoji="0" lang="he-IL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rtl="0" eaLnBrk="1" latinLnBrk="0" hangingPunct="1">
        <a:spcBef>
          <a:spcPct val="20000"/>
        </a:spcBef>
        <a:buChar char="•"/>
        <a:defRPr kumimoji="0" lang="he-IL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rtl="0" eaLnBrk="1" latinLnBrk="0" hangingPunct="1">
        <a:spcBef>
          <a:spcPct val="20000"/>
        </a:spcBef>
        <a:buChar char="•"/>
        <a:defRPr kumimoji="0" lang="he-IL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0" eaLnBrk="1" latinLnBrk="0" hangingPunct="1">
        <a:defRPr kumimoji="0" lang="he-IL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jpeg"/><Relationship Id="rId18" Type="http://schemas.openxmlformats.org/officeDocument/2006/relationships/image" Target="../media/image59.jpeg"/><Relationship Id="rId3" Type="http://schemas.openxmlformats.org/officeDocument/2006/relationships/image" Target="../media/image48.jpeg"/><Relationship Id="rId21" Type="http://schemas.openxmlformats.org/officeDocument/2006/relationships/image" Target="../media/image62.jpg"/><Relationship Id="rId7" Type="http://schemas.openxmlformats.org/officeDocument/2006/relationships/image" Target="../media/image51.jpeg"/><Relationship Id="rId12" Type="http://schemas.openxmlformats.org/officeDocument/2006/relationships/image" Target="../media/image55.jpeg"/><Relationship Id="rId17" Type="http://schemas.microsoft.com/office/2007/relationships/hdphoto" Target="../media/hdphoto6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4.jpeg"/><Relationship Id="rId24" Type="http://schemas.openxmlformats.org/officeDocument/2006/relationships/image" Target="../media/image65.jpeg"/><Relationship Id="rId5" Type="http://schemas.openxmlformats.org/officeDocument/2006/relationships/image" Target="../media/image50.png"/><Relationship Id="rId15" Type="http://schemas.microsoft.com/office/2007/relationships/hdphoto" Target="../media/hdphoto5.wdp"/><Relationship Id="rId23" Type="http://schemas.openxmlformats.org/officeDocument/2006/relationships/image" Target="../media/image64.jpg"/><Relationship Id="rId10" Type="http://schemas.microsoft.com/office/2007/relationships/hdphoto" Target="../media/hdphoto4.wdp"/><Relationship Id="rId19" Type="http://schemas.openxmlformats.org/officeDocument/2006/relationships/image" Target="../media/image60.jpg"/><Relationship Id="rId4" Type="http://schemas.openxmlformats.org/officeDocument/2006/relationships/image" Target="../media/image49.jpeg"/><Relationship Id="rId9" Type="http://schemas.openxmlformats.org/officeDocument/2006/relationships/image" Target="../media/image53.png"/><Relationship Id="rId14" Type="http://schemas.openxmlformats.org/officeDocument/2006/relationships/image" Target="../media/image57.png"/><Relationship Id="rId22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jpeg"/><Relationship Id="rId12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plan\Downloads\DSC_9821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/>
          <a:srcRect l="18833" r="18833"/>
          <a:stretch>
            <a:fillRect/>
          </a:stretch>
        </p:blipFill>
        <p:spPr bwMode="auto">
          <a:xfrm>
            <a:off x="1142976" y="357165"/>
            <a:ext cx="6643734" cy="49458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14282" y="5000636"/>
            <a:ext cx="8298485" cy="1285884"/>
          </a:xfrm>
        </p:spPr>
        <p:txBody>
          <a:bodyPr>
            <a:normAutofit fontScale="90000"/>
          </a:bodyPr>
          <a:lstStyle/>
          <a:p>
            <a:pPr algn="ctr" rtl="1"/>
            <a:r>
              <a:rPr b="1" smtClean="0">
                <a:solidFill>
                  <a:schemeClr val="accent6">
                    <a:lumMod val="50000"/>
                  </a:schemeClr>
                </a:solidFill>
                <a:latin typeface="Guttman Keren" pitchFamily="2" charset="-79"/>
                <a:cs typeface="Guttman Keren" pitchFamily="2" charset="-79"/>
              </a:rPr>
              <a:t/>
            </a:r>
            <a:br>
              <a:rPr b="1" smtClean="0">
                <a:solidFill>
                  <a:schemeClr val="accent6">
                    <a:lumMod val="50000"/>
                  </a:schemeClr>
                </a:solidFill>
                <a:latin typeface="Guttman Keren" pitchFamily="2" charset="-79"/>
                <a:cs typeface="Guttman Keren" pitchFamily="2" charset="-79"/>
              </a:rPr>
            </a:br>
            <a:r>
              <a:rPr sz="3100" b="1" i="1" smtClean="0">
                <a:solidFill>
                  <a:schemeClr val="accent6">
                    <a:lumMod val="50000"/>
                  </a:schemeClr>
                </a:solidFill>
                <a:latin typeface="Guttman Hatzvi" pitchFamily="2" charset="-79"/>
                <a:cs typeface="Guttman Hatzvi" pitchFamily="2" charset="-79"/>
              </a:rPr>
              <a:t>"נגן על השתילים הצעירים החיים בצילנו, </a:t>
            </a:r>
            <a:br>
              <a:rPr sz="3100" b="1" i="1" smtClean="0">
                <a:solidFill>
                  <a:schemeClr val="accent6">
                    <a:lumMod val="50000"/>
                  </a:schemeClr>
                </a:solidFill>
                <a:latin typeface="Guttman Hatzvi" pitchFamily="2" charset="-79"/>
                <a:cs typeface="Guttman Hatzvi" pitchFamily="2" charset="-79"/>
              </a:rPr>
            </a:br>
            <a:r>
              <a:rPr sz="3100" b="1" i="1" smtClean="0">
                <a:solidFill>
                  <a:schemeClr val="accent6">
                    <a:lumMod val="50000"/>
                  </a:schemeClr>
                </a:solidFill>
                <a:latin typeface="Guttman Hatzvi" pitchFamily="2" charset="-79"/>
                <a:cs typeface="Guttman Hatzvi" pitchFamily="2" charset="-79"/>
              </a:rPr>
              <a:t>כדי שיצמחו וירבו ויהפכו לדור הבא"</a:t>
            </a:r>
            <a:endParaRPr lang="he-IL" b="1" i="1" dirty="0">
              <a:solidFill>
                <a:schemeClr val="accent6">
                  <a:lumMod val="50000"/>
                </a:schemeClr>
              </a:solidFill>
              <a:latin typeface="Guttman Hatzvi" pitchFamily="2" charset="-79"/>
              <a:cs typeface="Guttman Hatzv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428604"/>
            <a:ext cx="6572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טו' בשבט </a:t>
            </a:r>
            <a:r>
              <a:rPr sz="44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תשע</a:t>
            </a:r>
            <a:r>
              <a:rPr lang="he-IL" sz="44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'</a:t>
            </a:r>
            <a:r>
              <a:rPr sz="44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'ח</a:t>
            </a:r>
            <a:r>
              <a:rPr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br>
              <a:rPr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יום הורים </a:t>
            </a:r>
            <a:br>
              <a:rPr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'רגבים בגולן'</a:t>
            </a:r>
            <a:endParaRPr lang="en-US" sz="4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uttman Hatzvi" panose="02010401010101010101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32592" y="1495"/>
            <a:ext cx="49568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Kav" panose="02010401010101010101" pitchFamily="2" charset="-79"/>
                <a:cs typeface="Guttman Kav" panose="02010401010101010101" pitchFamily="2" charset="-79"/>
              </a:rPr>
              <a:t>פעילויות שונות: </a:t>
            </a:r>
          </a:p>
          <a:p>
            <a:r>
              <a:rPr lang="he-I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Kav" panose="02010401010101010101" pitchFamily="2" charset="-79"/>
                <a:cs typeface="Guttman Kav" panose="02010401010101010101" pitchFamily="2" charset="-79"/>
              </a:rPr>
              <a:t>בנית סוכות אצל תושבי הגולן, סיורים, טיולים ועוד..</a:t>
            </a:r>
            <a:endParaRPr lang="he-I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Kav" panose="02010401010101010101" pitchFamily="2" charset="-79"/>
              <a:cs typeface="Guttman Kav" panose="02010401010101010101" pitchFamily="2" charset="-79"/>
            </a:endParaRPr>
          </a:p>
        </p:txBody>
      </p:sp>
      <p:pic>
        <p:nvPicPr>
          <p:cNvPr id="6" name="מציין מיקום של תמונה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pic>
        <p:nvPicPr>
          <p:cNvPr id="7" name="מציין מיקום של תמונה 6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12477"/>
          <a:stretch>
            <a:fillRect/>
          </a:stretch>
        </p:blipFill>
        <p:spPr/>
      </p:pic>
      <p:pic>
        <p:nvPicPr>
          <p:cNvPr id="5" name="מציין מיקום של תמונה 4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12477"/>
          <a:stretch>
            <a:fillRect/>
          </a:stretch>
        </p:blipFill>
        <p:spPr>
          <a:xfrm rot="16200000">
            <a:off x="786338" y="2140695"/>
            <a:ext cx="2286000" cy="2286000"/>
          </a:xfr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5" y="1627137"/>
            <a:ext cx="2673409" cy="2773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075">
            <a:off x="5957462" y="1464364"/>
            <a:ext cx="2921356" cy="2762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30" y="982627"/>
            <a:ext cx="3707159" cy="32533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7496" y="1588150"/>
            <a:ext cx="4036170" cy="3095414"/>
          </a:xfrm>
          <a:prstGeom prst="round2DiagRect">
            <a:avLst>
              <a:gd name="adj1" fmla="val 1721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110">
            <a:off x="4031514" y="1275492"/>
            <a:ext cx="4851836" cy="3591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30" y="896030"/>
            <a:ext cx="6060947" cy="4014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" y="828136"/>
            <a:ext cx="3453122" cy="4155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4" y="847250"/>
            <a:ext cx="5605493" cy="4105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תמונה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43" y="1088053"/>
            <a:ext cx="4588655" cy="3441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תמונה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" y="677566"/>
            <a:ext cx="4275157" cy="444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3" y="715143"/>
            <a:ext cx="5193426" cy="444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תמונה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57" y="1232056"/>
            <a:ext cx="4649450" cy="3487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949">
            <a:off x="1646088" y="962256"/>
            <a:ext cx="5611951" cy="4208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תמונה 3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3" y="808303"/>
            <a:ext cx="8053334" cy="6040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תמונה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8" y="681372"/>
            <a:ext cx="9059763" cy="5822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76906" y="804581"/>
            <a:ext cx="3021392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solidFill>
                  <a:srgbClr val="FFFF00"/>
                </a:solidFill>
                <a:latin typeface="Guttman Haim-Condensed" panose="02010401010101010101" pitchFamily="2" charset="-79"/>
                <a:cs typeface="Guttman Haim-Condensed" panose="02010401010101010101" pitchFamily="2" charset="-79"/>
              </a:rPr>
              <a:t>אבל תמיד טוב לחזור..</a:t>
            </a:r>
          </a:p>
          <a:p>
            <a:pPr algn="ctr"/>
            <a:r>
              <a:rPr lang="he-IL" sz="2400" b="1" dirty="0" smtClean="0">
                <a:solidFill>
                  <a:srgbClr val="FFFF00"/>
                </a:solidFill>
                <a:latin typeface="Guttman Haim-Condensed" panose="02010401010101010101" pitchFamily="2" charset="-79"/>
                <a:cs typeface="Guttman Haim-Condensed" panose="02010401010101010101" pitchFamily="2" charset="-79"/>
              </a:rPr>
              <a:t>טוב לחזור לבוקר, לשגרה, ללחץ שלפני היציאה, להתמדה, לקושי היומי, להתמודדות שלא פוסקת, לעמל מתוך בחירה, </a:t>
            </a:r>
          </a:p>
          <a:p>
            <a:pPr algn="ctr"/>
            <a:r>
              <a:rPr lang="he-IL" sz="2400" b="1" dirty="0" smtClean="0">
                <a:solidFill>
                  <a:srgbClr val="FFFF00"/>
                </a:solidFill>
                <a:latin typeface="Guttman Haim-Condensed" panose="02010401010101010101" pitchFamily="2" charset="-79"/>
                <a:cs typeface="Guttman Haim-Condensed" panose="02010401010101010101" pitchFamily="2" charset="-79"/>
              </a:rPr>
              <a:t>לחופש מתוך הכרח, </a:t>
            </a:r>
          </a:p>
          <a:p>
            <a:pPr algn="ctr"/>
            <a:r>
              <a:rPr lang="he-IL" sz="2400" b="1" dirty="0" smtClean="0">
                <a:solidFill>
                  <a:srgbClr val="FFFF00"/>
                </a:solidFill>
                <a:latin typeface="Guttman Haim-Condensed" panose="02010401010101010101" pitchFamily="2" charset="-79"/>
                <a:cs typeface="Guttman Haim-Condensed" panose="02010401010101010101" pitchFamily="2" charset="-79"/>
              </a:rPr>
              <a:t>לבנות עוד קומה קטנה, לקטוף עוד עלה </a:t>
            </a:r>
          </a:p>
          <a:p>
            <a:pPr algn="ctr"/>
            <a:r>
              <a:rPr lang="he-IL" sz="2400" b="1" dirty="0" smtClean="0">
                <a:solidFill>
                  <a:srgbClr val="FFFF00"/>
                </a:solidFill>
                <a:latin typeface="Guttman Haim-Condensed" panose="02010401010101010101" pitchFamily="2" charset="-79"/>
                <a:cs typeface="Guttman Haim-Condensed" panose="02010401010101010101" pitchFamily="2" charset="-79"/>
              </a:rPr>
              <a:t>במסע של חיינו.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cs typeface="Guttman Haim-Condensed" panose="02010401010101010101" pitchFamily="2" charset="-79"/>
              </a:rPr>
              <a:t/>
            </a:r>
            <a:br>
              <a:rPr lang="en-US" sz="2400" b="1" dirty="0" smtClean="0">
                <a:solidFill>
                  <a:srgbClr val="FFFF00"/>
                </a:solidFill>
                <a:cs typeface="Guttman Haim-Condensed" panose="02010401010101010101" pitchFamily="2" charset="-79"/>
              </a:rPr>
            </a:br>
            <a:r>
              <a:rPr lang="he-IL" sz="2400" b="1" dirty="0" smtClean="0">
                <a:solidFill>
                  <a:srgbClr val="FFFF00"/>
                </a:solidFill>
                <a:latin typeface="Guttman Haim-Condensed" panose="02010401010101010101" pitchFamily="2" charset="-79"/>
                <a:cs typeface="Guttman Haim-Condensed" panose="02010401010101010101" pitchFamily="2" charset="-79"/>
              </a:rPr>
              <a:t>טו בשבט שמח!</a:t>
            </a:r>
          </a:p>
        </p:txBody>
      </p:sp>
    </p:spTree>
    <p:extLst>
      <p:ext uri="{BB962C8B-B14F-4D97-AF65-F5344CB8AC3E}">
        <p14:creationId xmlns:p14="http://schemas.microsoft.com/office/powerpoint/2010/main" val="3411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25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4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75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4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32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208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2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208" decel="50000">
                                          <p:stCondLst>
                                            <p:cond delay="167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32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208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32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20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4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90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4250"/>
                            </p:stCondLst>
                            <p:childTnLst>
                              <p:par>
                                <p:cTn id="112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925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plan\Downloads\DSC_9821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/>
          <a:srcRect l="18833" r="18833"/>
          <a:stretch>
            <a:fillRect/>
          </a:stretch>
        </p:blipFill>
        <p:spPr bwMode="auto">
          <a:xfrm>
            <a:off x="1142976" y="357165"/>
            <a:ext cx="6643734" cy="49458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14282" y="5000636"/>
            <a:ext cx="8298485" cy="1285884"/>
          </a:xfrm>
        </p:spPr>
        <p:txBody>
          <a:bodyPr>
            <a:normAutofit fontScale="90000"/>
          </a:bodyPr>
          <a:lstStyle/>
          <a:p>
            <a:pPr algn="ctr" rtl="1"/>
            <a:r>
              <a:rPr b="1" dirty="0" smtClean="0">
                <a:solidFill>
                  <a:srgbClr val="00B050"/>
                </a:solidFill>
                <a:latin typeface="Guttman Keren" pitchFamily="2" charset="-79"/>
                <a:cs typeface="Guttman Keren" pitchFamily="2" charset="-79"/>
              </a:rPr>
              <a:t/>
            </a:r>
            <a:br>
              <a:rPr b="1" dirty="0" smtClean="0">
                <a:solidFill>
                  <a:srgbClr val="00B050"/>
                </a:solidFill>
                <a:latin typeface="Guttman Keren" pitchFamily="2" charset="-79"/>
                <a:cs typeface="Guttman Keren" pitchFamily="2" charset="-79"/>
              </a:rPr>
            </a:br>
            <a: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"נגן על השתילים הצעירים החיים </a:t>
            </a:r>
            <a:r>
              <a:rPr sz="3100" b="1" i="1" dirty="0" err="1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בצילנו</a:t>
            </a:r>
            <a: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, </a:t>
            </a:r>
            <a:b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</a:br>
            <a: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כדי שיצמחו וירבו ויהפכו לדור הבא"</a:t>
            </a:r>
            <a:endParaRPr lang="he-IL" b="1" i="1" dirty="0">
              <a:solidFill>
                <a:srgbClr val="00B050"/>
              </a:solidFill>
              <a:latin typeface="Guttman Hatzvi" pitchFamily="2" charset="-79"/>
              <a:cs typeface="Guttman Hatzv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428604"/>
            <a:ext cx="6572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טו' בשבט </a:t>
            </a:r>
            <a:r>
              <a:rPr sz="4400" b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תשע</a:t>
            </a:r>
            <a:r>
              <a:rPr lang="he-IL" sz="4400" b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'</a:t>
            </a:r>
            <a:r>
              <a:rPr sz="4400" b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'ח</a:t>
            </a:r>
            <a: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b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יום הורים </a:t>
            </a:r>
            <a:b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'רגבים בגולן'</a:t>
            </a:r>
            <a:endParaRPr lang="en-US" sz="44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277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תמונה קשורה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l="18382" r="18382"/>
          <a:stretch>
            <a:fillRect/>
          </a:stretch>
        </p:blipFill>
        <p:spPr bwMode="auto">
          <a:xfrm>
            <a:off x="1475656" y="332656"/>
            <a:ext cx="6338902" cy="617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3143240" y="4714884"/>
            <a:ext cx="2928958" cy="1000132"/>
          </a:xfrm>
        </p:spPr>
        <p:txBody>
          <a:bodyPr/>
          <a:lstStyle/>
          <a:p>
            <a:pPr algn="ctr" rtl="1"/>
            <a:r>
              <a:rPr sz="8800" b="1" smtClean="0">
                <a:solidFill>
                  <a:schemeClr val="bg1"/>
                </a:solidFill>
                <a:latin typeface="Guttman Haim" pitchFamily="2" charset="-79"/>
                <a:cs typeface="Guttman Haim" pitchFamily="2" charset="-79"/>
              </a:rPr>
              <a:t>חיטה</a:t>
            </a:r>
            <a:endParaRPr lang="he-IL" sz="8800" b="1" dirty="0">
              <a:solidFill>
                <a:schemeClr val="bg1"/>
              </a:solidFill>
              <a:latin typeface="Guttman Haim" pitchFamily="2" charset="-79"/>
              <a:cs typeface="Guttman Haim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sz="quarter" idx="11"/>
          </p:nvPr>
        </p:nvSpPr>
        <p:spPr>
          <a:xfrm>
            <a:off x="4572000" y="69813"/>
            <a:ext cx="4464496" cy="6802029"/>
          </a:xfrm>
        </p:spPr>
        <p:txBody>
          <a:bodyPr/>
          <a:lstStyle/>
          <a:p>
            <a:pPr rtl="1"/>
            <a:endParaRPr lang="he-I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1"/>
            <a:endParaRPr lang="he-I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1"/>
            <a:endParaRPr lang="he-I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1"/>
            <a:endParaRPr lang="he-I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1"/>
            <a:endParaRPr lang="he-I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1"/>
            <a:endParaRPr lang="he-I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1"/>
            <a:endParaRPr lang="he-IL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Kav-Light" panose="02010401010101010101" pitchFamily="2" charset="-79"/>
              <a:cs typeface="Guttman Kav-Light" panose="02010401010101010101" pitchFamily="2" charset="-79"/>
            </a:endParaRPr>
          </a:p>
          <a:p>
            <a:pPr rtl="1"/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היי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אחי מה איתך? </a:t>
            </a:r>
            <a:endParaRPr lang="he-IL" sz="1150" b="1" dirty="0" smtClean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איך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התחילה השנה אצלך? </a:t>
            </a:r>
            <a:endParaRPr lang="he-IL" sz="1150" b="1" dirty="0" smtClean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הייתי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שמח לספר לך איך התחילה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אצלי..</a:t>
            </a:r>
            <a:endParaRPr lang="he-IL" sz="1150" b="1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זוכר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שסיפרתי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לך על רגבים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? אמרת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לי שאנחנו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פראיירים, עובדי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חינם אז כדאי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שתקשיב לי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עכשיו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..</a:t>
            </a:r>
            <a:endParaRPr lang="he-IL" sz="1150" b="1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אתה לא מבין התחלתי פה ברגבים זה משהו אחר, משהו לא רגיל...</a:t>
            </a:r>
          </a:p>
          <a:p>
            <a:pPr rtl="1"/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זה לקום כול בוקר בתודעה שאתה יוצא עכשיו והולך לעזור למישהו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אתה הולך לפעול, לעשות, לתרום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את המאמץ שלך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לחזק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את העבודה העברית בגולן, בארץ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ישראל.</a:t>
            </a:r>
            <a:endParaRPr lang="he-IL" sz="1150" b="1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מכיר את המשפט של </a:t>
            </a:r>
            <a:r>
              <a:rPr lang="he-IL" sz="1150" b="1" dirty="0" err="1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ניאצ'ה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? </a:t>
            </a:r>
            <a:endParaRPr lang="he-IL" sz="1150" b="1" dirty="0" smtClean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"אדם </a:t>
            </a:r>
            <a:r>
              <a:rPr lang="he-IL" sz="1150" b="1" dirty="0">
                <a:latin typeface="Guttman Hatzvi" panose="02010401010101010101" pitchFamily="2" charset="-79"/>
                <a:cs typeface="Guttman Hatzvi" panose="02010401010101010101" pitchFamily="2" charset="-79"/>
              </a:rPr>
              <a:t>שיש </a:t>
            </a:r>
            <a:r>
              <a:rPr lang="he-IL" sz="1150" b="1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לו איזה למה שלמענו </a:t>
            </a:r>
            <a:r>
              <a:rPr lang="he-IL" sz="1150" b="1" dirty="0">
                <a:latin typeface="Guttman Hatzvi" panose="02010401010101010101" pitchFamily="2" charset="-79"/>
                <a:cs typeface="Guttman Hatzvi" panose="02010401010101010101" pitchFamily="2" charset="-79"/>
              </a:rPr>
              <a:t>יחיה הוא יוכל </a:t>
            </a:r>
            <a:r>
              <a:rPr lang="he-IL" sz="1150" b="1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לשאת כמעט </a:t>
            </a:r>
            <a:r>
              <a:rPr lang="he-IL" sz="1150" b="1" dirty="0">
                <a:latin typeface="Guttman Hatzvi" panose="02010401010101010101" pitchFamily="2" charset="-79"/>
                <a:cs typeface="Guttman Hatzvi" panose="02010401010101010101" pitchFamily="2" charset="-79"/>
              </a:rPr>
              <a:t>כול </a:t>
            </a:r>
            <a:r>
              <a:rPr lang="he-IL" sz="1150" b="1" dirty="0" smtClean="0">
                <a:latin typeface="Guttman Hatzvi" panose="02010401010101010101" pitchFamily="2" charset="-79"/>
                <a:cs typeface="Guttman Hatzvi" panose="02010401010101010101" pitchFamily="2" charset="-79"/>
              </a:rPr>
              <a:t>איך"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</a:p>
          <a:p>
            <a:pPr rtl="1"/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אז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זה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זה בדיוק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זה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 </a:t>
            </a:r>
          </a:p>
          <a:p>
            <a:pPr rtl="1"/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פה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ברגבים אתה פוגש את זה כול יום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אתה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רואה את כול הקשיים שלך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את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ההתמודדויות שלך אתה פוגש אותם כול יום! לעומת האנשים שלא עמלים הם פחות חווים את הקשיים שלהם פחות נפגשים עם עצמם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מתמודדים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עם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עצמם.</a:t>
            </a:r>
            <a:endParaRPr lang="he-IL" sz="1150" b="1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אדם שעובד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,אדם שעמל,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הוא אדם אופטימי יודע שהכול יסתדר סומך על הקב"ה יודע שהכול יהיה בסדר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לעומת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אדם שלא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עמל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אדם שלא עובד הוא אין לו את האופטימיות הזאת הוא מיואש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מתוסכל,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זורם כמו דג מת בזרם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שאין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בו את החיות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הזאת.</a:t>
            </a:r>
            <a:endParaRPr lang="he-IL" sz="1150" b="1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והמטרה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היא הדרך,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התוצאה שלך היא לא העיקר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העיקר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זה ההשקעה שלך ותיזכר במה שאמרת לי על </a:t>
            </a:r>
            <a:r>
              <a:rPr lang="he-IL" sz="1150" b="1" dirty="0" err="1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העובדי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חינם,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אז רק שתדע שזה ממש לא ככה הערכים שאנחנו מקבלים פה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המוסר,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שווים הרבה יותר מכמה שקלים. זה מה שאנחנו מקבלים בדרך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! זה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מה שאנחנו מקבלים על המאמץ! </a:t>
            </a:r>
            <a:endParaRPr lang="he-IL" sz="1150" b="1" dirty="0" smtClean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rtl="1"/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התוצאה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? התוצאה זה החלק הקטן פה זה הכי רחוק מלהיות עובדי חינם הכי רחוק מלהיות פראיירים...כי האדם לעמל יולד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לא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לתוצאות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לעמל,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אתה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קם בשביל הדברים האלה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.. בשביל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להרגיש חלק ממשהו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גדול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אנשים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לא באמת מבינים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את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הגודל הזה אבל מה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שעושים פה זה </a:t>
            </a:r>
            <a:r>
              <a:rPr lang="he-IL" sz="1150" b="1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משהו </a:t>
            </a:r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עצום.</a:t>
            </a:r>
          </a:p>
          <a:p>
            <a:pPr rtl="1"/>
            <a:r>
              <a:rPr lang="he-IL" sz="115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דור.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021342" cy="356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92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076056" y="188640"/>
            <a:ext cx="3929090" cy="7149500"/>
          </a:xfrm>
        </p:spPr>
        <p:txBody>
          <a:bodyPr/>
          <a:lstStyle/>
          <a:p>
            <a:pPr algn="ctr" rtl="1"/>
            <a:r>
              <a:rPr lang="he-IL" sz="1400" dirty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"בן </a:t>
            </a:r>
            <a:r>
              <a:rPr lang="he-IL" sz="1400" dirty="0" err="1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זומא</a:t>
            </a:r>
            <a:r>
              <a:rPr lang="he-IL" sz="1400" dirty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 אומר: כמה יגיעות יגע אדם הראשון עד שמצא פת לאכול: חרש וזרע וקצר ועמר ודש וזרה וברר וטחן והרקיד ולש ואפה, ואחר כך אכל. ואני משכים ומוצא כל אלה מתקנים לפני."</a:t>
            </a:r>
          </a:p>
          <a:p>
            <a:pPr algn="ctr" rtl="1"/>
            <a:endParaRPr sz="1400" dirty="0" smtClean="0">
              <a:solidFill>
                <a:srgbClr val="FF0000"/>
              </a:solidFill>
              <a:latin typeface="Guttman Hatzvi" pitchFamily="2" charset="-79"/>
              <a:cs typeface="Guttman Hatzvi" pitchFamily="2" charset="-79"/>
            </a:endParaRPr>
          </a:p>
          <a:p>
            <a:pPr algn="ctr"/>
            <a:r>
              <a:rPr sz="1600" dirty="0" smtClean="0">
                <a:solidFill>
                  <a:srgbClr val="FF0000"/>
                </a:solidFill>
                <a:latin typeface="Guttman Hatzvi" pitchFamily="2" charset="-79"/>
                <a:cs typeface="Guttman Hatzvi" pitchFamily="2" charset="-79"/>
              </a:rPr>
              <a:t>לך אל הנמלה עצל, ראה דרכיה וחכם, אשר אין לה קצין שוטר ומושל, תכין בקיץ לחמה, אגרה בקציר מאכלה" </a:t>
            </a:r>
          </a:p>
          <a:p>
            <a:endParaRPr lang="he-IL" sz="1600" dirty="0" smtClean="0">
              <a:solidFill>
                <a:schemeClr val="bg1"/>
              </a:solidFill>
              <a:latin typeface="Guttman Hatzvi" pitchFamily="2" charset="-79"/>
              <a:cs typeface="Guttman Hatzvi" pitchFamily="2" charset="-79"/>
            </a:endParaRPr>
          </a:p>
          <a:p>
            <a:pPr algn="ctr"/>
            <a:r>
              <a:rPr sz="1600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"מה ראה שלמה ללמד לעצל מן הנמלה?</a:t>
            </a:r>
            <a:br>
              <a:rPr sz="1600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</a:br>
            <a:r>
              <a:rPr sz="1600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רבנן אמרו: נמלה זו אינה חיה אלא ו' חודשים...וכל מאכלה אינה אלא חיטה ומחצה, והיא הולכת ומכנסת בקיץ כל מה שמוצאה: חיטים שעורים ועדשים. אמר רבי </a:t>
            </a:r>
            <a:r>
              <a:rPr sz="1600" dirty="0" err="1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תנחומא</a:t>
            </a:r>
            <a:r>
              <a:rPr sz="1600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: וכל חייה אינה חיטה ומחצה, והיא כונסת אלו. ולמה היא עושה כן? שאמרה: שמא יגזור עלי הקדוש ברוך הוא חיים, ויהא לי מוכן לאכול. אמר רבי שמעון בר יוחאי: מעשה היה ומצאו בבור שלה שלש מאות כור מה שמכנסת מן הקיץ לחורף. לפיכך אמר שלמה לך אל הנמלה</a:t>
            </a:r>
          </a:p>
          <a:p>
            <a:pPr algn="ctr"/>
            <a:r>
              <a:rPr sz="1600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עצל ראה דרכיה וחכם"</a:t>
            </a:r>
          </a:p>
          <a:p>
            <a:pPr algn="ctr"/>
            <a:r>
              <a:rPr sz="1600" b="1" dirty="0" smtClean="0">
                <a:solidFill>
                  <a:schemeClr val="bg1"/>
                </a:solidFill>
              </a:rPr>
              <a:t>(מדרש דברים רבה)</a:t>
            </a:r>
          </a:p>
          <a:p>
            <a:pPr algn="ctr" rtl="1"/>
            <a:endParaRPr sz="1600" b="1" dirty="0" smtClean="0">
              <a:solidFill>
                <a:schemeClr val="bg1"/>
              </a:solidFill>
            </a:endParaRPr>
          </a:p>
          <a:p>
            <a:pPr algn="ctr" rtl="1"/>
            <a:endParaRPr sz="1600" b="1" dirty="0" smtClean="0">
              <a:solidFill>
                <a:schemeClr val="bg1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196752"/>
            <a:ext cx="474298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מחבר ישר 4"/>
          <p:cNvCxnSpPr/>
          <p:nvPr/>
        </p:nvCxnSpPr>
        <p:spPr>
          <a:xfrm>
            <a:off x="5364088" y="1628800"/>
            <a:ext cx="33843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75" y="258895"/>
            <a:ext cx="6744913" cy="618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611560" y="5157192"/>
            <a:ext cx="2928958" cy="1000132"/>
          </a:xfrm>
        </p:spPr>
        <p:txBody>
          <a:bodyPr/>
          <a:lstStyle/>
          <a:p>
            <a:pPr algn="ctr" rtl="1"/>
            <a:r>
              <a:rPr lang="he-IL" sz="11500" b="1" dirty="0" smtClean="0">
                <a:solidFill>
                  <a:schemeClr val="bg1"/>
                </a:solidFill>
                <a:latin typeface="Guttman Haim" pitchFamily="2" charset="-79"/>
                <a:cs typeface="Guttman Haim" pitchFamily="2" charset="-79"/>
              </a:rPr>
              <a:t>גפן</a:t>
            </a:r>
            <a:endParaRPr lang="he-IL" sz="8800" b="1" dirty="0">
              <a:solidFill>
                <a:schemeClr val="bg1"/>
              </a:solidFill>
              <a:latin typeface="Guttman Haim" pitchFamily="2" charset="-79"/>
              <a:cs typeface="Guttman Hai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719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268760"/>
            <a:ext cx="3926908" cy="3602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323528" y="3358862"/>
            <a:ext cx="1008112" cy="640092"/>
          </a:xfrm>
        </p:spPr>
        <p:txBody>
          <a:bodyPr/>
          <a:lstStyle/>
          <a:p>
            <a:pPr algn="ctr" rtl="1"/>
            <a:r>
              <a:rPr lang="he-IL" sz="3600" b="1" dirty="0" smtClean="0">
                <a:solidFill>
                  <a:schemeClr val="bg1"/>
                </a:solidFill>
                <a:latin typeface="Guttman Haim" pitchFamily="2" charset="-79"/>
                <a:cs typeface="Guttman Haim" pitchFamily="2" charset="-79"/>
              </a:rPr>
              <a:t>גפן</a:t>
            </a:r>
            <a:endParaRPr lang="he-IL" sz="2800" b="1" dirty="0">
              <a:solidFill>
                <a:schemeClr val="bg1"/>
              </a:solidFill>
              <a:latin typeface="Guttman Haim" pitchFamily="2" charset="-79"/>
              <a:cs typeface="Guttman Haim" pitchFamily="2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4254816" y="1332194"/>
            <a:ext cx="48965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"כשבא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נח </a:t>
            </a:r>
            <a:r>
              <a:rPr lang="he-IL" sz="1400" dirty="0" err="1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ליטע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כרם בא שטן ועמד לפניו, </a:t>
            </a:r>
            <a:endParaRPr lang="he-IL" sz="1400" dirty="0" smtClean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אמר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לו מה אתה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נוטע?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אמר לו כרם, אמר לו מה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טיבו?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אמר פירותיו מתוקים בין לחים בין יבשים, </a:t>
            </a:r>
            <a:r>
              <a:rPr lang="he-IL" sz="1400" dirty="0" err="1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ועושין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מהן יין המשמח לבבות, </a:t>
            </a:r>
            <a:r>
              <a:rPr lang="he-IL" sz="1400" dirty="0" err="1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דכתיב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"ויין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ישמח לבב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אנוש" </a:t>
            </a:r>
          </a:p>
          <a:p>
            <a:pPr algn="ctr" rtl="1"/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אמר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לו שטן, בא ונשתתף שנינו בכרם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זה, אמר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ליה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לחיי.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מה עשה שטן, הביא כבש והרגו תחת הגפן, אחר כך הביא ארי והרגו, ואחר כך הביא קוף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והרגו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, ואחר כך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הביא חזיר והרגו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תחת הכרם,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והטיפו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דמן באותו הכרם, והשקוהו מדמיהן, רמז לו שקודם שישתה אדם מן היין הרי הוא תם ככבש זו שאינה יודעת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כלום,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שתה כהוגן, הרי הוא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גיבור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כארי, ואומר אין כמותו בעולם, כיון ששתה יותר </a:t>
            </a:r>
            <a:r>
              <a:rPr lang="he-IL" sz="1400" dirty="0" err="1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מדאי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נעשה כקוף עומד ומרקד ומוציא לפני </a:t>
            </a:r>
            <a:r>
              <a:rPr lang="he-IL" sz="1400" dirty="0" err="1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הכל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נבלות הפה ואינו יודע מה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יעשה, נשתכר, נעשה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כחזיר מתלכלך במי רגלים ובדבר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אחר, וכל </a:t>
            </a:r>
            <a:r>
              <a:rPr lang="he-IL" sz="14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זה אירע לנח </a:t>
            </a:r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הצדיק"</a:t>
            </a:r>
          </a:p>
          <a:p>
            <a:pPr algn="ctr" rtl="1"/>
            <a:endParaRPr lang="he-IL" sz="1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</a:t>
            </a:r>
            <a:r>
              <a:rPr lang="he-IL" sz="1200" dirty="0" err="1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תנחומא</a:t>
            </a:r>
            <a:r>
              <a:rPr lang="he-IL" sz="1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נח)</a:t>
            </a:r>
            <a:endParaRPr lang="he-IL" sz="12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29573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072066" y="142852"/>
            <a:ext cx="3929090" cy="6429420"/>
          </a:xfrm>
        </p:spPr>
        <p:txBody>
          <a:bodyPr/>
          <a:lstStyle/>
          <a:p>
            <a:pPr algn="ctr" rtl="1"/>
            <a:endParaRPr sz="1600" b="1" dirty="0" smtClean="0">
              <a:solidFill>
                <a:schemeClr val="bg1"/>
              </a:solidFill>
            </a:endParaRPr>
          </a:p>
          <a:p>
            <a:pPr algn="ctr" rtl="1"/>
            <a:endParaRPr sz="1600" b="1" dirty="0" smtClean="0">
              <a:solidFill>
                <a:schemeClr val="bg1"/>
              </a:solidFill>
            </a:endParaRPr>
          </a:p>
        </p:txBody>
      </p:sp>
      <p:pic>
        <p:nvPicPr>
          <p:cNvPr id="2" name="VID-20180125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412776"/>
            <a:ext cx="5882124" cy="42984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46083" y="1124744"/>
            <a:ext cx="2844980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i="1" u="sng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ענבים הבשילו</a:t>
            </a:r>
          </a:p>
          <a:p>
            <a:endParaRPr lang="he-IL" b="1" i="1" u="sng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r>
              <a:rPr lang="he-IL" sz="1200" b="1" dirty="0" smtClean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מילים : פניה ברגשטיין</a:t>
            </a:r>
          </a:p>
          <a:p>
            <a:r>
              <a:rPr lang="he-IL" sz="1200" b="1" dirty="0" smtClean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לחן: נועם </a:t>
            </a:r>
            <a:r>
              <a:rPr lang="he-IL" sz="1200" b="1" dirty="0" err="1" smtClean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פוקסמן</a:t>
            </a:r>
            <a:endParaRPr lang="en-US" sz="1200" b="1" dirty="0" smtClean="0">
              <a:solidFill>
                <a:srgbClr val="C000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endParaRPr lang="he-IL" sz="1200" b="1" dirty="0" smtClean="0">
              <a:solidFill>
                <a:srgbClr val="C000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r>
              <a:rPr lang="he-IL" b="1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על </a:t>
            </a:r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אשכול השפע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על כל פרי הגפן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נברך, נגילה,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צוהלים. </a:t>
            </a:r>
          </a:p>
          <a:p>
            <a:endParaRPr lang="he-IL" b="1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אשכולות הרימו,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וזמירות הנעימו! -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לעשות הגדילו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עמלים. </a:t>
            </a:r>
          </a:p>
          <a:p>
            <a:endParaRPr lang="he-IL" b="1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הכוסות השיקו! -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הגפנים הוריקו, </a:t>
            </a:r>
          </a:p>
          <a:p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ענבים הבשילו </a:t>
            </a:r>
          </a:p>
          <a:p>
            <a:pPr rtl="1"/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הילולים. </a:t>
            </a:r>
          </a:p>
        </p:txBody>
      </p:sp>
    </p:spTree>
    <p:extLst>
      <p:ext uri="{BB962C8B-B14F-4D97-AF65-F5344CB8AC3E}">
        <p14:creationId xmlns:p14="http://schemas.microsoft.com/office/powerpoint/2010/main" val="2013745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6632"/>
            <a:ext cx="6719392" cy="655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467544" y="548680"/>
            <a:ext cx="2928958" cy="1000132"/>
          </a:xfrm>
        </p:spPr>
        <p:txBody>
          <a:bodyPr/>
          <a:lstStyle/>
          <a:p>
            <a:pPr algn="ctr" rtl="1"/>
            <a:r>
              <a:rPr lang="he-IL" sz="8800" b="1" dirty="0" smtClean="0">
                <a:solidFill>
                  <a:srgbClr val="FFC000"/>
                </a:solidFill>
                <a:latin typeface="Guttman Haim" pitchFamily="2" charset="-79"/>
                <a:cs typeface="Guttman Haim" pitchFamily="2" charset="-79"/>
              </a:rPr>
              <a:t>תאנה</a:t>
            </a:r>
            <a:endParaRPr lang="he-IL" sz="8800" b="1" dirty="0">
              <a:solidFill>
                <a:srgbClr val="FFC000"/>
              </a:solidFill>
              <a:latin typeface="Guttman Haim" pitchFamily="2" charset="-79"/>
              <a:cs typeface="Guttman Haim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של תמונה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597" r="175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2555776" y="5661248"/>
            <a:ext cx="2928958" cy="1000132"/>
          </a:xfrm>
        </p:spPr>
        <p:txBody>
          <a:bodyPr/>
          <a:lstStyle/>
          <a:p>
            <a:pPr algn="ctr" rtl="1"/>
            <a:r>
              <a:rPr lang="he-IL" sz="8000" b="1" dirty="0" smtClean="0">
                <a:solidFill>
                  <a:schemeClr val="bg1"/>
                </a:solidFill>
                <a:latin typeface="Guttman Haim" pitchFamily="2" charset="-79"/>
                <a:cs typeface="Guttman Haim" pitchFamily="2" charset="-79"/>
              </a:rPr>
              <a:t>רימון</a:t>
            </a:r>
            <a:endParaRPr lang="he-IL" sz="8000" b="1" dirty="0">
              <a:solidFill>
                <a:schemeClr val="bg1"/>
              </a:solidFill>
              <a:latin typeface="Guttman Haim" pitchFamily="2" charset="-79"/>
              <a:cs typeface="Guttman Haim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233241"/>
            <a:ext cx="3600400" cy="27699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"</a:t>
            </a:r>
            <a:r>
              <a:rPr lang="he-IL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כפלח הרימון רקתך מבעד לצמתך" </a:t>
            </a:r>
            <a:endParaRPr lang="he-IL" sz="12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endParaRPr lang="he-IL" sz="12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"הנמשל </a:t>
            </a:r>
            <a:r>
              <a:rPr lang="he-IL" sz="16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הוא על שופטי העדה, שהם פני הדור, שהמה ממולאים בכל חכמה ומדע, כרימון המלא בגרעינים – והם מסתירים את החכמה בליבם ואינם מתפארים בפני אנשים, כרימון שקליפתו נוקשה ואינה מסגירה את גודש הגרעינים </a:t>
            </a:r>
            <a:r>
              <a:rPr lang="he-IL" sz="1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שבפנימיותו</a:t>
            </a:r>
            <a:r>
              <a:rPr lang="he-IL" sz="1600" dirty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"</a:t>
            </a:r>
            <a:endParaRPr lang="he-IL" sz="1600" dirty="0" smtClean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endParaRPr lang="he-IL" sz="1600" dirty="0" smtClean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400" b="1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(מצודת דוד)</a:t>
            </a:r>
            <a:endParaRPr lang="en-US" sz="1400" b="1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795" y="2852936"/>
            <a:ext cx="3168352" cy="37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90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מציין מיקום של תמונה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xfrm>
            <a:off x="1259632" y="116632"/>
            <a:ext cx="6552728" cy="660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656692"/>
            <a:ext cx="302273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0648"/>
            <a:ext cx="1828757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644008" y="3372379"/>
            <a:ext cx="4211666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רב-סרן רועי קליין </a:t>
            </a:r>
            <a:endParaRPr lang="he-IL" b="1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1400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(ב</a:t>
            </a:r>
            <a:r>
              <a:rPr lang="he-IL" sz="1400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' באב ה'תשל"ה - א' באב ה'תשס"ו) </a:t>
            </a:r>
            <a:endParaRPr lang="he-IL" sz="1400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endParaRPr lang="he-IL" sz="1400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היה </a:t>
            </a:r>
            <a:r>
              <a:rPr lang="he-IL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קצין צה"ל שנהרג בקרב בינת </a:t>
            </a:r>
            <a:r>
              <a:rPr lang="he-IL" dirty="0" err="1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ג'ביל</a:t>
            </a:r>
            <a:r>
              <a:rPr lang="he-IL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במלחמת לבנון השנייה, לאחר שזינק על רימון יד כדי להציל את חייליו. שירת באותה עת כסגן מפקד גדוד 51 של חטיבת גולני. </a:t>
            </a:r>
            <a:endParaRPr lang="he-IL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על </a:t>
            </a:r>
            <a:r>
              <a:rPr lang="he-IL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מעשה זה הוענק לו לאחר מותו עיטור העוז.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3987933"/>
            <a:ext cx="3816424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נתן אלבז </a:t>
            </a:r>
            <a:endParaRPr lang="he-IL" sz="2000" b="1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endParaRPr lang="he-IL" sz="1600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1400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(י"ז </a:t>
            </a:r>
            <a:r>
              <a:rPr lang="he-IL" sz="1400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בתשרי ה'תרצ"ג </a:t>
            </a:r>
            <a:r>
              <a:rPr lang="he-IL" sz="1400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- ח</a:t>
            </a:r>
            <a:r>
              <a:rPr lang="he-IL" sz="1400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' באדר א</a:t>
            </a:r>
            <a:r>
              <a:rPr lang="he-IL" sz="1400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' </a:t>
            </a:r>
            <a:r>
              <a:rPr lang="he-IL" sz="1400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ה'תשי"ד) </a:t>
            </a:r>
            <a:endParaRPr lang="he-IL" sz="1400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endParaRPr lang="he-IL" sz="1600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1600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היה </a:t>
            </a:r>
            <a:r>
              <a:rPr lang="he-IL" sz="1600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חייל צה"ל שהקריב את חייו למען חבריו בקפיצה על רימון. על הקרבתו עוטר אלבז בעיטור המופת.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371757" y="2884827"/>
            <a:ext cx="5976664" cy="72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223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3166" y="1124744"/>
            <a:ext cx="3744416" cy="42780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rgbClr val="FF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"כי כימי העץ ימי עמי"</a:t>
            </a:r>
          </a:p>
          <a:p>
            <a:pPr algn="ctr"/>
            <a:r>
              <a:rPr lang="he-IL" sz="20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כל גרגר בפרי הרימון מסמל את גיבורי עמינו </a:t>
            </a:r>
          </a:p>
          <a:p>
            <a:pPr algn="ctr"/>
            <a:r>
              <a:rPr lang="he-IL" sz="20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שכמו כל תא מת בגזע העץ הבונה את זקיפות קומת העץ ואת יציבותו</a:t>
            </a:r>
          </a:p>
          <a:p>
            <a:pPr algn="ctr"/>
            <a:r>
              <a:rPr lang="he-IL" sz="20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כך גיבורי עמינו החיים ואילו שנפלו ואינם, </a:t>
            </a:r>
          </a:p>
          <a:p>
            <a:pPr algn="ctr" rtl="1"/>
            <a:r>
              <a:rPr lang="he-IL" sz="20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אם נחפשם, נמצאם כחלק אורגני מן האומה הנותנים לנו את זקיפות </a:t>
            </a:r>
            <a:r>
              <a:rPr lang="he-IL" sz="2000" b="1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קומתנו </a:t>
            </a:r>
            <a:r>
              <a:rPr lang="he-IL" sz="20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להמשיך ולצמוח מעלה מעלה</a:t>
            </a:r>
            <a:r>
              <a:rPr lang="he-IL" sz="2000" b="1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!</a:t>
            </a:r>
          </a:p>
          <a:p>
            <a:pPr algn="ctr" rtl="1"/>
            <a:endParaRPr lang="he-IL" sz="2000" b="1" dirty="0" smtClean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200" dirty="0" smtClean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(הרב חנן פורת)</a:t>
            </a:r>
            <a:endParaRPr lang="he-IL" sz="1200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1763688" y="413633"/>
            <a:ext cx="2928958" cy="1000132"/>
          </a:xfrm>
        </p:spPr>
        <p:txBody>
          <a:bodyPr/>
          <a:lstStyle/>
          <a:p>
            <a:pPr algn="ctr" rtl="1"/>
            <a:r>
              <a:rPr lang="he-IL" sz="8000" b="1" dirty="0" smtClean="0">
                <a:solidFill>
                  <a:schemeClr val="bg1"/>
                </a:solidFill>
                <a:latin typeface="Guttman Haim" pitchFamily="2" charset="-79"/>
                <a:cs typeface="Guttman Haim" pitchFamily="2" charset="-79"/>
              </a:rPr>
              <a:t>רימון</a:t>
            </a:r>
            <a:endParaRPr lang="he-IL" sz="8000" b="1" dirty="0">
              <a:solidFill>
                <a:schemeClr val="bg1"/>
              </a:solidFill>
              <a:latin typeface="Guttman Haim" pitchFamily="2" charset="-79"/>
              <a:cs typeface="Guttman Haim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12343"/>
            <a:ext cx="4985641" cy="33237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1484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1052736"/>
            <a:ext cx="1991905" cy="56092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בַּחֲצִי הַלַּיְלָה הֵם קָמוּ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וְהִכּוּ בִּקְצֵה הָעוֹלָם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כִּבְנֵי רֶשֶׁף חָשׁוּ הִרְחִיקוּ עוּף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לְהָשִׁיב אֶת כְּבוֹד הָאָדָם </a:t>
            </a:r>
          </a:p>
          <a:p>
            <a:pPr algn="ctr" rtl="1"/>
            <a:endParaRPr lang="he-IL" sz="1200" b="1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אֶרֶץ צְבִי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דְּבַשׁ שְׂדוֹתֶיהָ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הַכַּרְמֶל וְהַמִּדְבָּר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עַם אֲשֶׁר לֹא יֶחֱשֶׁה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שֶׁאֶת בָּנָיו לֹא יַפְקִיר לְזָר,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אֶרֶץ צְבִי שֶׁבְּהָרֶיהָ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פּוֹעֶמֶת עִיר מִדּוֹר לְדוֹר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אֶרֶץ אֵם לְטַבּוּרָהּ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קְשׁוּרִים בָּנֶיהָ בְּטוֹב וּבְרַע. </a:t>
            </a:r>
          </a:p>
          <a:p>
            <a:pPr algn="ctr" rtl="1"/>
            <a:endParaRPr lang="he-IL" sz="1200" b="1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בַּחֲצִי הַלַּיְלָה עוֹבֶרֶת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בִּשְׂדוֹתֵינוּ רוּחַ שָׁרָב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עֲרָבָה </a:t>
            </a:r>
            <a:r>
              <a:rPr lang="he-IL" sz="1200" b="1" dirty="0" err="1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אִלֶּמֶת</a:t>
            </a:r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תַּרְכִּין אָז רֹאשׁ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עַל אֲשֶׁר עִם שַׁחַר לֹא שָׁב </a:t>
            </a:r>
          </a:p>
          <a:p>
            <a:pPr algn="ctr" rtl="1"/>
            <a:endParaRPr lang="he-IL" sz="1200" b="1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אֶרֶץ צְבִי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דְּבַשׁ שְׂדוֹתֶיהָ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הַכַּרְמֶל וְהַמִּדְבָּר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עַם אֲשֶׁר לֹא יֶחֱשֶׁה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שֶׁאֶת בָּנָיו לֹא יַפְקִיר לְזָר,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אֶרֶץ צְבִי שֶׁדִּמְעוֹתֶיהָ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נוֹשְׁרוֹת עַל שְׂדֵה חַמָּנִיּוֹת </a:t>
            </a:r>
          </a:p>
          <a:p>
            <a:pPr algn="ctr" rtl="1"/>
            <a:r>
              <a:rPr lang="he-IL" sz="1200" b="1" dirty="0" err="1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שֶׁעִצְּבוֹנָה</a:t>
            </a:r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ּ וּשְׂשׂוֹנָהּ </a:t>
            </a:r>
          </a:p>
          <a:p>
            <a:pPr algn="ctr" rtl="1"/>
            <a:r>
              <a:rPr lang="he-IL" sz="1200" b="1" dirty="0">
                <a:solidFill>
                  <a:srgbClr val="6633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הֵם שְׁתִי וָעֵרֶב בְּבֶגֶד יוֹמָהּ. </a:t>
            </a:r>
          </a:p>
          <a:p>
            <a:pPr algn="ctr"/>
            <a:endParaRPr lang="he-IL" sz="1050" b="1" dirty="0">
              <a:solidFill>
                <a:srgbClr val="6633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052736"/>
            <a:ext cx="1834618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sz="1100" b="1" dirty="0" smtClean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</a:t>
            </a:r>
            <a:r>
              <a:rPr lang="he-IL" sz="1200" b="1" dirty="0" smtClean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שֶׁהִפְצִיעַ </a:t>
            </a:r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שַׁחַר בָּאֹפֶל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הוּא חִלֵּץ פָּצוּעַ מֵאֵשׁ </a:t>
            </a:r>
          </a:p>
          <a:p>
            <a:pPr lvl="0" algn="ctr"/>
            <a:r>
              <a:rPr lang="he-IL" sz="1200" b="1" dirty="0" err="1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כְּשֶׁהֻשְׁלַך</a:t>
            </a:r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ְ רִמּוֹן בְּגוּפוֹ סוֹכֵךְ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לְהַצִּיל חַיִּים הוּא בִּקֵּשׁ </a:t>
            </a:r>
          </a:p>
          <a:p>
            <a:pPr lvl="0" algn="ctr"/>
            <a:endParaRPr lang="he-IL" sz="1200" b="1" dirty="0">
              <a:solidFill>
                <a:srgbClr val="C000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אָז אֶרֶץ צְבִי –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אֶת דִּמְעוֹתֶיהָ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אֶל מוּל קִדּוּשׁ הַשֵּׁם כָּבְשָׁה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וּכְשֶׁקָּרָא שְׁמַע יִשְׂרָאֵל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הָרוּחַ חֶרֶשׁ אֶת שְׁמוֹ נָשָׂא </a:t>
            </a:r>
          </a:p>
          <a:p>
            <a:pPr lvl="0" algn="ctr"/>
            <a:endParaRPr lang="he-IL" sz="1200" b="1" dirty="0">
              <a:solidFill>
                <a:srgbClr val="C000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רוֹעִי ה' יִשְׁמֹר עָלֶיךָ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עַל תֹּם דְּרָכֶיךָ עַל עֻזְּךָ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עַל אֶרֶץ צְבִי - שֶׁנִּשְׁמָתְךָ </a:t>
            </a:r>
          </a:p>
          <a:p>
            <a:pPr lvl="0" algn="ctr"/>
            <a:r>
              <a:rPr lang="he-IL" sz="1200" b="1" dirty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שְׁזוּרָה לָנֶצַח בְּבֶגֶד יוֹמָהּ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6116" y="548680"/>
            <a:ext cx="28083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ארץ צבי/תלמה </a:t>
            </a:r>
            <a:r>
              <a:rPr lang="he-IL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אליגון</a:t>
            </a:r>
            <a:r>
              <a:rPr lang="he-IL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 רוז</a:t>
            </a:r>
            <a:endParaRPr lang="he-IL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3" y="404664"/>
            <a:ext cx="5144361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-276616" y="5661832"/>
            <a:ext cx="2928958" cy="1000132"/>
          </a:xfrm>
        </p:spPr>
        <p:txBody>
          <a:bodyPr/>
          <a:lstStyle/>
          <a:p>
            <a:pPr algn="ctr" rtl="1"/>
            <a:r>
              <a:rPr lang="he-IL" sz="8000" b="1" dirty="0" smtClean="0">
                <a:solidFill>
                  <a:schemeClr val="bg1"/>
                </a:solidFill>
                <a:latin typeface="Guttman Haim" pitchFamily="2" charset="-79"/>
                <a:cs typeface="Guttman Haim" pitchFamily="2" charset="-79"/>
              </a:rPr>
              <a:t>רימון</a:t>
            </a:r>
            <a:endParaRPr lang="he-IL" sz="8000" b="1" dirty="0">
              <a:solidFill>
                <a:schemeClr val="bg1"/>
              </a:solidFill>
              <a:latin typeface="Guttman Haim" pitchFamily="2" charset="-79"/>
              <a:cs typeface="Guttman Haim" pitchFamily="2" charset="-79"/>
            </a:endParaRPr>
          </a:p>
        </p:txBody>
      </p:sp>
      <p:pic>
        <p:nvPicPr>
          <p:cNvPr id="10" name="ארץ צבי - גירסה חדשה לזכרו של רס&amp;quot;ן רועי קליין הי&amp;quot;ד (128 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5"/>
                  <p14:fade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304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03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של תמונה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 r="24940"/>
          <a:stretch>
            <a:fillRect/>
          </a:stretch>
        </p:blipFill>
        <p:spPr>
          <a:xfrm>
            <a:off x="2123728" y="188640"/>
            <a:ext cx="4824536" cy="6417251"/>
          </a:xfrm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3419872" y="5517232"/>
            <a:ext cx="2928958" cy="1000132"/>
          </a:xfrm>
        </p:spPr>
        <p:txBody>
          <a:bodyPr/>
          <a:lstStyle/>
          <a:p>
            <a:pPr algn="ctr" rtl="1"/>
            <a:r>
              <a:rPr sz="8800" b="1" dirty="0" smtClean="0">
                <a:solidFill>
                  <a:srgbClr val="FFC000"/>
                </a:solidFill>
                <a:latin typeface="Guttman Haim" pitchFamily="2" charset="-79"/>
                <a:cs typeface="Guttman Haim" pitchFamily="2" charset="-79"/>
              </a:rPr>
              <a:t>זית</a:t>
            </a:r>
            <a:endParaRPr lang="he-IL" sz="8800" b="1" dirty="0">
              <a:solidFill>
                <a:srgbClr val="FFC000"/>
              </a:solidFill>
              <a:latin typeface="Guttman Haim" pitchFamily="2" charset="-79"/>
              <a:cs typeface="Guttman Hai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46316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ציין מיקום של תמונה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 r="24940"/>
          <a:stretch>
            <a:fillRect/>
          </a:stretch>
        </p:blipFill>
        <p:spPr>
          <a:xfrm>
            <a:off x="539552" y="1052736"/>
            <a:ext cx="3376188" cy="4490762"/>
          </a:xfr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3491880" cy="2327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1048"/>
            <a:ext cx="2016224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5522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8018"/>
            <a:ext cx="6447631" cy="592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3851920" y="5517232"/>
            <a:ext cx="2928958" cy="1000132"/>
          </a:xfrm>
        </p:spPr>
        <p:txBody>
          <a:bodyPr/>
          <a:lstStyle/>
          <a:p>
            <a:pPr algn="ctr" rtl="1"/>
            <a:r>
              <a:rPr lang="he-IL" sz="8800" b="1" dirty="0" smtClean="0">
                <a:solidFill>
                  <a:srgbClr val="FFC000"/>
                </a:solidFill>
                <a:latin typeface="Guttman Haim" pitchFamily="2" charset="-79"/>
                <a:cs typeface="Guttman Haim" pitchFamily="2" charset="-79"/>
              </a:rPr>
              <a:t>תמר</a:t>
            </a:r>
            <a:endParaRPr lang="he-IL" sz="8800" b="1" dirty="0">
              <a:solidFill>
                <a:srgbClr val="FFC000"/>
              </a:solidFill>
              <a:latin typeface="Guttman Haim" pitchFamily="2" charset="-79"/>
              <a:cs typeface="Guttman Haim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0266">
            <a:off x="6535396" y="2367248"/>
            <a:ext cx="230425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0839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plan\Downloads\DSC_9821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/>
          <a:srcRect l="18833" r="18833"/>
          <a:stretch>
            <a:fillRect/>
          </a:stretch>
        </p:blipFill>
        <p:spPr bwMode="auto">
          <a:xfrm>
            <a:off x="1142976" y="357165"/>
            <a:ext cx="6643734" cy="49458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14282" y="5000636"/>
            <a:ext cx="8298485" cy="1285884"/>
          </a:xfrm>
        </p:spPr>
        <p:txBody>
          <a:bodyPr>
            <a:normAutofit fontScale="90000"/>
          </a:bodyPr>
          <a:lstStyle/>
          <a:p>
            <a:pPr algn="ctr" rtl="1"/>
            <a:r>
              <a:rPr b="1" dirty="0" smtClean="0">
                <a:solidFill>
                  <a:srgbClr val="00B050"/>
                </a:solidFill>
                <a:latin typeface="Guttman Keren" pitchFamily="2" charset="-79"/>
                <a:cs typeface="Guttman Keren" pitchFamily="2" charset="-79"/>
              </a:rPr>
              <a:t/>
            </a:r>
            <a:br>
              <a:rPr b="1" dirty="0" smtClean="0">
                <a:solidFill>
                  <a:srgbClr val="00B050"/>
                </a:solidFill>
                <a:latin typeface="Guttman Keren" pitchFamily="2" charset="-79"/>
                <a:cs typeface="Guttman Keren" pitchFamily="2" charset="-79"/>
              </a:rPr>
            </a:br>
            <a: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"נגן על השתילים הצעירים החיים </a:t>
            </a:r>
            <a:r>
              <a:rPr sz="3100" b="1" i="1" dirty="0" err="1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בצילנו</a:t>
            </a:r>
            <a: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, </a:t>
            </a:r>
            <a:b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</a:br>
            <a:r>
              <a:rPr sz="3100" b="1" i="1" dirty="0" smtClean="0">
                <a:solidFill>
                  <a:srgbClr val="00B050"/>
                </a:solidFill>
                <a:latin typeface="Guttman Hatzvi" pitchFamily="2" charset="-79"/>
                <a:cs typeface="Guttman Hatzvi" pitchFamily="2" charset="-79"/>
              </a:rPr>
              <a:t>כדי שיצמחו וירבו ויהפכו לדור הבא"</a:t>
            </a:r>
            <a:endParaRPr lang="he-IL" b="1" i="1" dirty="0">
              <a:solidFill>
                <a:srgbClr val="00B050"/>
              </a:solidFill>
              <a:latin typeface="Guttman Hatzvi" pitchFamily="2" charset="-79"/>
              <a:cs typeface="Guttman Hatzv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428604"/>
            <a:ext cx="6572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טו' בשבט </a:t>
            </a:r>
            <a:r>
              <a:rPr sz="4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תשע'ח</a:t>
            </a:r>
            <a: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br>
              <a:rPr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endParaRPr lang="en-US" sz="44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uttman Hatzvi" panose="02010401010101010101" pitchFamily="2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46351" y="1011839"/>
            <a:ext cx="3240359" cy="4307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2699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5292080" y="0"/>
            <a:ext cx="3851920" cy="704840"/>
          </a:xfrm>
        </p:spPr>
        <p:txBody>
          <a:bodyPr>
            <a:normAutofit fontScale="90000"/>
          </a:bodyPr>
          <a:lstStyle/>
          <a:p>
            <a:pPr algn="r" rtl="1"/>
            <a:r>
              <a:rPr b="1" dirty="0" smtClean="0">
                <a:latin typeface="Guttman Hatzvi" pitchFamily="2" charset="-79"/>
                <a:cs typeface="Guttman Hatzvi" pitchFamily="2" charset="-79"/>
              </a:rPr>
              <a:t>מ</a:t>
            </a:r>
            <a:r>
              <a:rPr lang="he-IL" b="1" dirty="0" smtClean="0">
                <a:latin typeface="Guttman Hatzvi" pitchFamily="2" charset="-79"/>
                <a:cs typeface="Guttman Hatzvi" pitchFamily="2" charset="-79"/>
              </a:rPr>
              <a:t>קצת </a:t>
            </a:r>
            <a:r>
              <a:rPr b="1" dirty="0" smtClean="0">
                <a:latin typeface="Guttman Hatzvi" pitchFamily="2" charset="-79"/>
                <a:cs typeface="Guttman Hatzvi" pitchFamily="2" charset="-79"/>
              </a:rPr>
              <a:t>הנעשה אצלנו..</a:t>
            </a:r>
            <a:endParaRPr lang="he-IL" b="1" dirty="0">
              <a:latin typeface="Guttman Hatzvi" pitchFamily="2" charset="-79"/>
              <a:cs typeface="Guttman Hatzvi" pitchFamily="2" charset="-79"/>
            </a:endParaRPr>
          </a:p>
        </p:txBody>
      </p:sp>
      <p:pic>
        <p:nvPicPr>
          <p:cNvPr id="11" name="מציין מיקום של תמונה 10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7104" y="152097"/>
            <a:ext cx="2286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מציין מיקום של תמונה 11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441945" y="2492896"/>
            <a:ext cx="4203343" cy="42033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TextBox 15"/>
          <p:cNvSpPr txBox="1"/>
          <p:nvPr/>
        </p:nvSpPr>
        <p:spPr>
          <a:xfrm>
            <a:off x="3419872" y="704840"/>
            <a:ext cx="3744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Kav" panose="02010401010101010101" pitchFamily="2" charset="-79"/>
                <a:cs typeface="Guttman Kav" panose="02010401010101010101" pitchFamily="2" charset="-79"/>
              </a:rPr>
              <a:t>יש לו עשב ועשב...</a:t>
            </a:r>
            <a:endParaRPr lang="he-IL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Kav" panose="02010401010101010101" pitchFamily="2" charset="-79"/>
              <a:cs typeface="Guttman Kav" panose="02010401010101010101" pitchFamily="2" charset="-79"/>
            </a:endParaRPr>
          </a:p>
        </p:txBody>
      </p:sp>
      <p:pic>
        <p:nvPicPr>
          <p:cNvPr id="18" name="מציין מיקום של תמונה 17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303009">
            <a:off x="4572000" y="1378995"/>
            <a:ext cx="4464496" cy="3467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שולי רנד - שירת העשבים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952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9" name="מציין מיקום של תמונה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7092280" y="267362"/>
            <a:ext cx="17668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סיקול</a:t>
            </a:r>
            <a:r>
              <a:rPr lang="he-IL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..</a:t>
            </a:r>
            <a:endParaRPr lang="he-IL" sz="2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4" name="מציין מיקום של תמונה 13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605">
            <a:off x="409406" y="1195609"/>
            <a:ext cx="2715766" cy="36210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95690"/>
            <a:ext cx="4355976" cy="326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84" y="2110423"/>
            <a:ext cx="3533356" cy="2650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51" y="2204864"/>
            <a:ext cx="4475989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92" y="2110423"/>
            <a:ext cx="6071727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" y="872593"/>
            <a:ext cx="8988685" cy="5669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TextBox 25"/>
          <p:cNvSpPr txBox="1"/>
          <p:nvPr/>
        </p:nvSpPr>
        <p:spPr>
          <a:xfrm rot="20139341">
            <a:off x="889409" y="3609840"/>
            <a:ext cx="609904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Kav" panose="02010401010101010101" pitchFamily="2" charset="-79"/>
                <a:cs typeface="Guttman Kav" panose="02010401010101010101" pitchFamily="2" charset="-79"/>
              </a:rPr>
              <a:t>לזבמי"ם</a:t>
            </a:r>
            <a:r>
              <a:rPr lang="he-IL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Kav" panose="02010401010101010101" pitchFamily="2" charset="-79"/>
                <a:cs typeface="Guttman Kav" panose="02010401010101010101" pitchFamily="2" charset="-79"/>
              </a:rPr>
              <a:t> בלבד!!</a:t>
            </a:r>
            <a:endParaRPr lang="he-IL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Kav" panose="02010401010101010101" pitchFamily="2" charset="-79"/>
              <a:cs typeface="Guttman Kav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8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25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25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ציין מיקום של תמונה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6792"/>
          <a:stretch>
            <a:fillRect/>
          </a:stretch>
        </p:blipFill>
        <p:spPr/>
      </p:pic>
      <p:pic>
        <p:nvPicPr>
          <p:cNvPr id="8" name="מציין מיקום של תמונה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6792"/>
          <a:stretch>
            <a:fillRect/>
          </a:stretch>
        </p:blipFill>
        <p:spPr>
          <a:xfrm>
            <a:off x="6444208" y="2153998"/>
            <a:ext cx="2286000" cy="2286000"/>
          </a:xfrm>
        </p:spPr>
      </p:pic>
      <p:sp>
        <p:nvSpPr>
          <p:cNvPr id="6" name="TextBox 5"/>
          <p:cNvSpPr txBox="1"/>
          <p:nvPr/>
        </p:nvSpPr>
        <p:spPr>
          <a:xfrm>
            <a:off x="3573488" y="306291"/>
            <a:ext cx="208823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 smtClean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בציר </a:t>
            </a:r>
            <a:r>
              <a:rPr lang="he-IL" sz="4400" b="1" dirty="0" err="1" smtClean="0">
                <a:solidFill>
                  <a:srgbClr val="C00000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תשע''ח</a:t>
            </a:r>
            <a:endParaRPr lang="he-IL" sz="4400" b="1" dirty="0" smtClean="0">
              <a:solidFill>
                <a:srgbClr val="C00000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" name="מציין מיקום של תמונה 2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r="24542"/>
          <a:stretch>
            <a:fillRect/>
          </a:stretch>
        </p:blipFill>
        <p:spPr>
          <a:xfrm>
            <a:off x="3573488" y="2153998"/>
            <a:ext cx="2286000" cy="2286000"/>
          </a:xfr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9" y="1752841"/>
            <a:ext cx="8382957" cy="483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88395" y="3501008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err="1" smtClean="0">
                <a:solidFill>
                  <a:schemeClr val="bg1"/>
                </a:solidFill>
                <a:latin typeface="Guttman Haim-Condensed" panose="02010401010101010101" pitchFamily="2" charset="-79"/>
                <a:cs typeface="Guttman Haim-Condensed" panose="02010401010101010101" pitchFamily="2" charset="-79"/>
              </a:rPr>
              <a:t>ראבק</a:t>
            </a:r>
            <a:endParaRPr lang="he-IL" sz="3200" b="1" dirty="0">
              <a:solidFill>
                <a:schemeClr val="bg1"/>
              </a:solidFill>
              <a:latin typeface="Guttman Haim-Condensed" panose="02010401010101010101" pitchFamily="2" charset="-79"/>
              <a:cs typeface="Guttman Haim-Condensed" panose="02010401010101010101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4604" y="4048147"/>
            <a:ext cx="2286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err="1" smtClean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רצצחחח</a:t>
            </a:r>
            <a:r>
              <a:rPr lang="he-IL" dirty="0" smtClean="0">
                <a:solidFill>
                  <a:schemeClr val="bg1"/>
                </a:solidFill>
                <a:latin typeface="Guttman Haim" panose="02010401010101010101" pitchFamily="2" charset="-79"/>
                <a:cs typeface="Guttman Haim" panose="02010401010101010101" pitchFamily="2" charset="-79"/>
              </a:rPr>
              <a:t>!!!</a:t>
            </a:r>
            <a:endParaRPr lang="he-IL" dirty="0">
              <a:solidFill>
                <a:schemeClr val="bg1"/>
              </a:solidFill>
              <a:latin typeface="Guttman Haim" panose="02010401010101010101" pitchFamily="2" charset="-79"/>
              <a:cs typeface="Guttman Haim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208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מציין מיקום של תמונה 1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6266399" y="2083113"/>
            <a:ext cx="2716621" cy="27166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מציין מיקום של תמונה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25605" y="2140695"/>
            <a:ext cx="2701776" cy="2701776"/>
          </a:xfrm>
          <a:prstGeom prst="snip2DiagRect">
            <a:avLst>
              <a:gd name="adj1" fmla="val 20638"/>
              <a:gd name="adj2" fmla="val 127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6266399" y="285728"/>
            <a:ext cx="269808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בית המדרש</a:t>
            </a:r>
            <a:endParaRPr lang="he-I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98" y="1486057"/>
            <a:ext cx="2999891" cy="2668048"/>
          </a:xfrm>
          <a:prstGeom prst="snip2DiagRect">
            <a:avLst>
              <a:gd name="adj1" fmla="val 30950"/>
              <a:gd name="adj2" fmla="val 330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5" y="2060848"/>
            <a:ext cx="4052632" cy="30394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16" y="2043370"/>
            <a:ext cx="4484084" cy="3056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44" y="1380031"/>
            <a:ext cx="5868144" cy="4401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938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3491880" y="1628800"/>
            <a:ext cx="2286000" cy="2286000"/>
          </a:xfrm>
        </p:spPr>
      </p:pic>
      <p:pic>
        <p:nvPicPr>
          <p:cNvPr id="8" name="מציין מיקום של תמונה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204472" y="2120615"/>
            <a:ext cx="2806697" cy="2806697"/>
          </a:xfrm>
        </p:spPr>
      </p:pic>
      <p:pic>
        <p:nvPicPr>
          <p:cNvPr id="7" name="מציין מיקום של תמונה 6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r="21844"/>
          <a:stretch>
            <a:fillRect/>
          </a:stretch>
        </p:blipFill>
        <p:spPr>
          <a:xfrm>
            <a:off x="323528" y="2132856"/>
            <a:ext cx="2786618" cy="2786618"/>
          </a:xfrm>
        </p:spPr>
      </p:pic>
      <p:sp>
        <p:nvSpPr>
          <p:cNvPr id="11" name="TextBox 10"/>
          <p:cNvSpPr txBox="1"/>
          <p:nvPr/>
        </p:nvSpPr>
        <p:spPr>
          <a:xfrm>
            <a:off x="3779911" y="276324"/>
            <a:ext cx="52312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שיעורי ערב בבתי המחנכים</a:t>
            </a:r>
            <a:endParaRPr lang="he-I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327362" cy="37900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9299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99992" y="145740"/>
            <a:ext cx="45379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פרויקט מסיק פקיעין</a:t>
            </a:r>
            <a:endParaRPr lang="he-IL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" name="מציין מיקום של תמונה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6" name="מציין מיקום של תמונה 5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5" name="מציין מיקום של תמונה 4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818916" y="2147710"/>
            <a:ext cx="2286000" cy="2286000"/>
          </a:xfr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926" y="2184221"/>
            <a:ext cx="2447764" cy="23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62" y="2140695"/>
            <a:ext cx="2280094" cy="2342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70" y="2112213"/>
            <a:ext cx="2298990" cy="23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1" y="2140695"/>
            <a:ext cx="2441317" cy="254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17" y="2112213"/>
            <a:ext cx="2397814" cy="254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6713" y="1990599"/>
            <a:ext cx="2952327" cy="228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730515"/>
            <a:ext cx="8606760" cy="5807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787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4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588223" y="198278"/>
            <a:ext cx="24635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מסע מזמרה</a:t>
            </a:r>
          </a:p>
        </p:txBody>
      </p:sp>
      <p:pic>
        <p:nvPicPr>
          <p:cNvPr id="6" name="מציין מיקום של תמונה 5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3449712" y="1854995"/>
            <a:ext cx="2489519" cy="248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מציין מיקום של תמונה 6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6162869" y="1854996"/>
            <a:ext cx="2571699" cy="257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מציין מיקום של תמונה 4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781589" y="1854996"/>
            <a:ext cx="2489518" cy="248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38" y="1731012"/>
            <a:ext cx="2552368" cy="265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3" y="1811757"/>
            <a:ext cx="2436210" cy="2492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53" y="1071331"/>
            <a:ext cx="6408712" cy="529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1529253"/>
            <a:ext cx="5832647" cy="4374486"/>
          </a:xfrm>
          <a:prstGeom prst="snip2DiagRect">
            <a:avLst>
              <a:gd name="adj1" fmla="val 7587"/>
              <a:gd name="adj2" fmla="val 992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רימייק שייגעצ - שלום לך ארץ נהדרת (128 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352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2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זרימה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טרק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1101</Words>
  <Application>Microsoft Office PowerPoint</Application>
  <PresentationFormat>‫הצגה על המסך (4:3)</PresentationFormat>
  <Paragraphs>179</Paragraphs>
  <Slides>26</Slides>
  <Notes>26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7" baseType="lpstr">
      <vt:lpstr>Arial</vt:lpstr>
      <vt:lpstr>Calibri</vt:lpstr>
      <vt:lpstr>Century Schoolbook</vt:lpstr>
      <vt:lpstr>Guttman Haim</vt:lpstr>
      <vt:lpstr>Guttman Haim-Condensed</vt:lpstr>
      <vt:lpstr>Guttman Hatzvi</vt:lpstr>
      <vt:lpstr>Guttman Kav</vt:lpstr>
      <vt:lpstr>Guttman Kav-Light</vt:lpstr>
      <vt:lpstr>Guttman Keren</vt:lpstr>
      <vt:lpstr>Times New Roman</vt:lpstr>
      <vt:lpstr>ClassicPhotoAlbum</vt:lpstr>
      <vt:lpstr> "נגן על השתילים הצעירים החיים בצילנו,  כדי שיצמחו וירבו ויהפכו לדור הבא"</vt:lpstr>
      <vt:lpstr>מצגת של PowerPoint‏</vt:lpstr>
      <vt:lpstr>מקצת הנעשה אצלנו..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"נגן על השתילים הצעירים החיים בצילנו,  כדי שיצמחו וירבו ויהפכו לדור הבא"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"נגן על השתילים הצעירים החיים בצילנו,  כדי שיצמחו וירבו ויהפכו לדור הבא"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2018-01-23T08:39:25Z</dcterms:created>
  <dcterms:modified xsi:type="dcterms:W3CDTF">2018-01-30T16:32:26Z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1037</vt:i4>
  </property>
  <property fmtid="{D5CDD505-2E9C-101B-9397-08002B2CF9AE}" pid="3" name="_Version">
    <vt:lpwstr>12.0.4518</vt:lpwstr>
  </property>
</Properties>
</file>